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3"/>
  </p:notesMasterIdLst>
  <p:handoutMasterIdLst>
    <p:handoutMasterId r:id="rId24"/>
  </p:handoutMasterIdLst>
  <p:sldIdLst>
    <p:sldId id="447" r:id="rId5"/>
    <p:sldId id="296" r:id="rId6"/>
    <p:sldId id="446" r:id="rId7"/>
    <p:sldId id="445" r:id="rId8"/>
    <p:sldId id="436" r:id="rId9"/>
    <p:sldId id="449" r:id="rId10"/>
    <p:sldId id="450" r:id="rId11"/>
    <p:sldId id="451" r:id="rId12"/>
    <p:sldId id="453" r:id="rId13"/>
    <p:sldId id="454" r:id="rId14"/>
    <p:sldId id="461" r:id="rId15"/>
    <p:sldId id="460" r:id="rId16"/>
    <p:sldId id="455" r:id="rId17"/>
    <p:sldId id="456" r:id="rId18"/>
    <p:sldId id="457" r:id="rId19"/>
    <p:sldId id="458" r:id="rId20"/>
    <p:sldId id="459" r:id="rId21"/>
    <p:sldId id="448" r:id="rId22"/>
  </p:sldIdLst>
  <p:sldSz cx="9144000" cy="6858000" type="screen4x3"/>
  <p:notesSz cx="6805613" cy="9939338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55"/>
    <a:srgbClr val="375EBE"/>
    <a:srgbClr val="BE494D"/>
    <a:srgbClr val="E9E6DF"/>
    <a:srgbClr val="FFD14E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986" y="96"/>
      </p:cViewPr>
      <p:guideLst>
        <p:guide orient="horz" pos="33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4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45C065-7973-41A8-A2CC-441A8BA3384C}" type="datetime1">
              <a:rPr lang="en-GB" smtClean="0"/>
              <a:t>22/10/2025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7A586-3225-45EC-B90F-43F9676D14C2}" type="datetime1">
              <a:rPr lang="en-GB" smtClean="0"/>
              <a:pPr/>
              <a:t>22/10/2025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3BAB0-268B-F2CD-E92C-1A224B66B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687FDD-25D3-B6DD-4979-281300BEE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ED5EE9-94CD-6A94-F5B5-E63BEA3FA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ED969-EDF8-6B40-FCF2-A2475EA327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47196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68230-943C-FCA6-9149-F73239043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DBE90A-0866-9148-4EB1-BE2BB481F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859C8C-73A2-E7EA-0CA9-C84AC6A23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338B1-F381-CB2A-B56D-F80D98C7DC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83335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331F5-9863-8C54-9279-6E7FEA399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0DDF1D-A384-B1EC-6849-E07383E4C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DD245-2525-CA95-7EA1-7DF3961E3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5FDFD-B50D-CCB8-2170-225D7496C2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32926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99E47-A235-F2FC-2C2A-42E7A7AAB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185298-BF50-AEF2-EEB8-5284348779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0E447-C83E-5BB6-9BBE-F63DC14AF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ED786-7B4F-1CF5-D4BD-584A1036D2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63362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259F5-577B-849B-30B0-C2D187F38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005F9-8E42-59FA-46D1-D7C5D24A12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0C1DFD-DC78-3269-4582-BCDDD1BBC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9FA8C-9869-067F-1D8D-5384798FA8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14683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668CB-D9F9-6308-3AC1-16AF9898E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F9C7C8-AE2A-A235-BB63-B79DE4927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CC06C9-8D1D-365D-E97A-29E0CF7E8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14654-6A60-8A26-4B5C-9E07580A1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9515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98B6C-CEA9-6ABE-FA94-B0B2DC4F1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DC7E23-6BFA-D393-1856-B9BC49EF4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A93AC3-C100-9135-6F58-A45DC67A7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83265-5DF2-0DFE-B027-0C104EE9B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95305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241D1-4038-5859-D67C-D0BEAC99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35F47-CE85-7D04-CF26-68593510E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B262B-5031-5AF8-497C-2F710799F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7406D-8442-3185-1A35-12D908A6A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80852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863B8-6CD7-437D-BAAB-7AA85E49D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D4FE30-4ACB-189E-B241-0584D8ABA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398ACB-DE72-4804-7600-7A3622830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88674-2FB7-B9E3-8C47-C9D5E76AE7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89655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E0A78-7BA8-4F0B-CDBD-A5C27C415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CDB426-E0D9-3617-BA49-EB324FC52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A96D0F-B220-FA0A-864E-293756CC98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F5FBF-36EA-23E9-6AFB-9D3F5BEC7E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72856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CCF0D-F2AB-692B-D798-2417C5A7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BEECA-1189-38D0-F8B0-6E4AEAD73E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1F72EC-EB00-952A-44B7-660C1D5D2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081DD-AB1E-248F-C6BB-5F78C48198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1493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CE20D-2254-6FA9-86FC-D9E6AD6F1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7AE409-7DF4-56B1-8941-6A77679BD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8CB7B-6D60-5AB0-1700-365D0E663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EE258-1A29-38E3-11B3-4474095470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2951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60861-5BE9-225D-72B8-876DE1B71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A60535-4974-6D9E-6DAE-EAC5832890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E49DCD-3EF4-3110-A863-9AD2C1712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3E96A-D9E7-2419-C3D7-BC34F27DD6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80921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91ABA-CDFD-F6B5-22E4-FD22CB9D7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2BB1AF-CC36-DADC-F259-76092C20A6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3ADBD-4943-F5CA-3E9C-BD76816E1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984ED-9EA2-E581-6F88-071C91D7C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6736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12031" y="4434840"/>
            <a:ext cx="3706328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2031" y="5586890"/>
            <a:ext cx="3706328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1"/>
            <a:ext cx="7116234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856" y="2358007"/>
            <a:ext cx="18288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0469" y="2531837"/>
            <a:ext cx="1643063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9206" y="2421056"/>
            <a:ext cx="1743075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47892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106636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665381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7274" y="4824189"/>
            <a:ext cx="2343070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47274" y="5280764"/>
            <a:ext cx="2343070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94696" y="4824189"/>
            <a:ext cx="235460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94696" y="5280764"/>
            <a:ext cx="235460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53658" y="4824189"/>
            <a:ext cx="2343070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5953658" y="5280764"/>
            <a:ext cx="2343070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0275" y="892178"/>
            <a:ext cx="6316266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200275" y="2776936"/>
            <a:ext cx="294322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834607"/>
            <a:ext cx="294322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557630" y="2776936"/>
            <a:ext cx="295772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834607"/>
            <a:ext cx="295772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19339" y="0"/>
            <a:ext cx="3276023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4081416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0127" y="1152772"/>
            <a:ext cx="4073978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246951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279894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3569311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389873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466910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99853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5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1562" y="1361938"/>
            <a:ext cx="5074444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8650" y="2286002"/>
            <a:ext cx="4570703" cy="3542143"/>
          </a:xfrm>
        </p:spPr>
        <p:txBody>
          <a:bodyPr rtlCol="0"/>
          <a:lstStyle/>
          <a:p>
            <a:pPr rtl="0"/>
            <a:r>
              <a:rPr lang="en-GB" noProof="0"/>
              <a:t>Click icon to add chart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93594" y="2284624"/>
            <a:ext cx="2360499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93594" y="2779714"/>
            <a:ext cx="2361010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9143999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180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5799" y="3354712"/>
            <a:ext cx="54864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744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06541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5635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4729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823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291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2011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61105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0199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9293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3838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74814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5800" y="4292468"/>
            <a:ext cx="54864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477436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068202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658967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49732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40497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31263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22028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12793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203558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794324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385089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975854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7230" y="4034785"/>
            <a:ext cx="774954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180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628650" y="2139084"/>
            <a:ext cx="7886700" cy="3695338"/>
          </a:xfrm>
        </p:spPr>
        <p:txBody>
          <a:bodyPr rtlCol="0"/>
          <a:lstStyle/>
          <a:p>
            <a:pPr rtl="0"/>
            <a:r>
              <a:rPr lang="en-GB" noProof="0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19431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528638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5386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3669" y="5084525"/>
            <a:ext cx="164746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115386" y="5464115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77686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780706" y="5099207"/>
            <a:ext cx="160878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877685" y="5478797"/>
            <a:ext cx="1391962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45684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en-GB" noProof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648704" y="5099207"/>
            <a:ext cx="159973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745683" y="5478797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60594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63614" y="5084525"/>
            <a:ext cx="1599738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560593" y="5464115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5500687" y="0"/>
            <a:ext cx="3643313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15362" y="1"/>
            <a:ext cx="528638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70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07882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25126" y="3654379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042590" y="3782040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69703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886947" y="3669061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804411" y="3796722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37701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GB" noProof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754945" y="3669061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663472" y="3796722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52611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569855" y="3654379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475824" y="3782040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407882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125126" y="5513215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042590" y="5640876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169703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886947" y="5527897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804411" y="5655558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7701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GB" noProof="0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4754945" y="5527897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4672409" y="5655558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852611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69855" y="5513215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475824" y="5640876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4"/>
            <a:ext cx="154305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6750" y="5180889"/>
            <a:ext cx="8572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1"/>
            <a:ext cx="928688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1"/>
            <a:ext cx="2843213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06585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650" y="3788814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50" y="4464811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5120723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858543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671999" y="3788814"/>
            <a:ext cx="1756654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71999" y="4464811"/>
            <a:ext cx="1756654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671999" y="5120723"/>
            <a:ext cx="1756654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893283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23957" y="3788814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723957" y="4464811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23957" y="5120723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945241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767305" y="3788458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767305" y="4464455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767305" y="5120367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7656" y="1671639"/>
            <a:ext cx="3833813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07656" y="3682546"/>
            <a:ext cx="3833813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1"/>
            <a:ext cx="3571875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1978819" y="1"/>
            <a:ext cx="1593057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5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116612" y="0"/>
            <a:ext cx="50273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125" y="1020446"/>
            <a:ext cx="2378869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2924176"/>
            <a:ext cx="2378869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0125" y="6356351"/>
            <a:ext cx="73886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02414" y="6356350"/>
            <a:ext cx="186213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2229" y="6356351"/>
            <a:ext cx="740664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1615737"/>
            <a:ext cx="3134678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3238104"/>
            <a:ext cx="3134678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382704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0401" y="6356351"/>
            <a:ext cx="133077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59791" y="6356351"/>
            <a:ext cx="199616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4572" y="6356351"/>
            <a:ext cx="133077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5413" y="0"/>
            <a:ext cx="7558587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sz="180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509419"/>
            <a:ext cx="3061607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239" y="1481138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781" y="2557463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600" y="3633788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8750" y="4710114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1152" y="1594478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22" y="2673328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82703" y="3755394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31460" y="4824430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265137" y="5023933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19938" y="3948451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80090" y="2872686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39698" y="1796083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1459" y="6356351"/>
            <a:ext cx="1356534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8156" y="6356351"/>
            <a:ext cx="407194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4425" y="2563124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4248" y="3070348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4753" y="2563124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4857" y="3070348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4425" y="4319432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4809" y="4826656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04473" y="4319432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04857" y="4826656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516291" y="1"/>
            <a:ext cx="2627709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90708" y="0"/>
            <a:ext cx="1853293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1570" y="4156406"/>
            <a:ext cx="235458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153063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186006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2630432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295985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373022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05965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0080" y="4830025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39761" y="5159449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4439760" y="6356351"/>
            <a:ext cx="71063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1466" y="6356351"/>
            <a:ext cx="24329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025493" y="6356351"/>
            <a:ext cx="4898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3522" y="-1"/>
            <a:ext cx="3672551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556" y="1671639"/>
            <a:ext cx="3833813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1556" y="3660774"/>
            <a:ext cx="3833813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6822282" y="1497012"/>
            <a:ext cx="23217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5214937" y="-25401"/>
            <a:ext cx="2843213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8348" y="6356351"/>
            <a:ext cx="130730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3512" y="2571236"/>
            <a:ext cx="3134678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4407694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18623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0127" y="1152772"/>
            <a:ext cx="4073978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1657350" y="0"/>
            <a:ext cx="18288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246951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279894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3569311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389873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466910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99853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4439760" y="6356351"/>
            <a:ext cx="71063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1466" y="6356351"/>
            <a:ext cx="24329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025493" y="6356351"/>
            <a:ext cx="4898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2329" y="2776936"/>
            <a:ext cx="2161856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329" y="3834607"/>
            <a:ext cx="2161856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85749" y="2776936"/>
            <a:ext cx="2172503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85749" y="3834607"/>
            <a:ext cx="2172503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28688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678782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49816" y="2776936"/>
            <a:ext cx="2161856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49816" y="3834607"/>
            <a:ext cx="2161856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hecklist-task-to-do-list-plan-1295319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pxhere.com/it/photo/1419222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93366-FA68-AD0E-B6BF-16615D571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535A19-DF8F-282B-3A60-8C84C58C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GB" dirty="0"/>
              <a:t>Starter Task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370197-473D-2B53-4477-3655C7E56C0F}"/>
              </a:ext>
            </a:extLst>
          </p:cNvPr>
          <p:cNvSpPr txBox="1"/>
          <p:nvPr/>
        </p:nvSpPr>
        <p:spPr>
          <a:xfrm>
            <a:off x="1303153" y="2089134"/>
            <a:ext cx="65376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1" dirty="0"/>
              <a:t>Complete the SDD implementation starter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1" dirty="0"/>
              <a:t>Attempt all questions</a:t>
            </a:r>
          </a:p>
        </p:txBody>
      </p:sp>
      <p:pic>
        <p:nvPicPr>
          <p:cNvPr id="3" name="Picture 2" descr="A clipboard with a pencil and check marks&#10;&#10;AI-generated content may be incorrect.">
            <a:extLst>
              <a:ext uri="{FF2B5EF4-FFF2-40B4-BE49-F238E27FC236}">
                <a16:creationId xmlns:a16="http://schemas.microsoft.com/office/drawing/2014/main" id="{6123B080-2A82-F879-F166-0EDAC85CD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07290" y="4342665"/>
            <a:ext cx="1929420" cy="207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79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7FEC8-8446-D54E-192C-440DFA5CE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F0CC-CBBC-981F-66D7-DE3EDAD07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Errors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4D89DF-110B-D302-81C6-FE6CFFD74A09}"/>
              </a:ext>
            </a:extLst>
          </p:cNvPr>
          <p:cNvSpPr txBox="1"/>
          <p:nvPr/>
        </p:nvSpPr>
        <p:spPr>
          <a:xfrm>
            <a:off x="1357631" y="1843950"/>
            <a:ext cx="65405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 is very normal to have errors/bugs in your program: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 essential part of the process to make any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vital skill to have is to </a:t>
            </a:r>
            <a:r>
              <a:rPr lang="en-GB" b="1" dirty="0"/>
              <a:t>spot</a:t>
            </a:r>
            <a:r>
              <a:rPr lang="en-GB" dirty="0"/>
              <a:t> these errors </a:t>
            </a:r>
            <a:r>
              <a:rPr lang="en-GB" b="1" dirty="0"/>
              <a:t>and correct them</a:t>
            </a:r>
            <a:r>
              <a:rPr lang="en-GB" dirty="0"/>
              <a:t> to fix your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There are </a:t>
            </a:r>
            <a:r>
              <a:rPr lang="en-GB" b="1" dirty="0"/>
              <a:t>three types of errors </a:t>
            </a:r>
            <a:r>
              <a:rPr lang="en-GB" dirty="0"/>
              <a:t>you will need to know: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Syntax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Execution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Logic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Often, you will need to spot errors in </a:t>
            </a:r>
            <a:r>
              <a:rPr lang="en-GB" b="1" dirty="0"/>
              <a:t>other peoples’ code</a:t>
            </a:r>
            <a:r>
              <a:rPr lang="en-GB" dirty="0"/>
              <a:t>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example, in </a:t>
            </a:r>
            <a:r>
              <a:rPr lang="en-GB" b="1" dirty="0"/>
              <a:t>your exam</a:t>
            </a:r>
            <a:endParaRPr lang="en-GB" dirty="0"/>
          </a:p>
          <a:p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3FF549-52ED-85D5-1C29-8C6A9F7C07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705" t="21354"/>
          <a:stretch>
            <a:fillRect/>
          </a:stretch>
        </p:blipFill>
        <p:spPr>
          <a:xfrm>
            <a:off x="5822541" y="157190"/>
            <a:ext cx="3215452" cy="105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1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CB64D-E136-D0DB-807A-E4EEAB760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5CC6C-4752-925C-4E89-EE8F28D5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Syntax Error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2AC06-5C89-716F-7850-2291996384FB}"/>
              </a:ext>
            </a:extLst>
          </p:cNvPr>
          <p:cNvSpPr txBox="1"/>
          <p:nvPr/>
        </p:nvSpPr>
        <p:spPr>
          <a:xfrm>
            <a:off x="1357631" y="1843950"/>
            <a:ext cx="65405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an error in the </a:t>
            </a:r>
            <a:r>
              <a:rPr lang="en-GB" b="1" dirty="0"/>
              <a:t>spelling or grammar </a:t>
            </a:r>
            <a:r>
              <a:rPr lang="en-GB" dirty="0"/>
              <a:t>used when coding: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i="1" dirty="0"/>
              <a:t>typo</a:t>
            </a:r>
            <a:r>
              <a:rPr lang="en-GB" dirty="0"/>
              <a:t> in your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E.g. missing quotations marks, misspelt variable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Modern programming applications will </a:t>
            </a:r>
            <a:r>
              <a:rPr lang="en-GB" b="1" dirty="0"/>
              <a:t>spot these for</a:t>
            </a:r>
            <a:r>
              <a:rPr lang="en-GB" dirty="0"/>
              <a:t> you and highlight them to you.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7DD4A-5683-E2B8-760B-72F7223A8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656" y="4199995"/>
            <a:ext cx="6384688" cy="222683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3EA6E9-9E44-6F5E-33CC-8C9F149B30AE}"/>
              </a:ext>
            </a:extLst>
          </p:cNvPr>
          <p:cNvCxnSpPr>
            <a:cxnSpLocks/>
          </p:cNvCxnSpPr>
          <p:nvPr/>
        </p:nvCxnSpPr>
        <p:spPr>
          <a:xfrm flipH="1">
            <a:off x="3035808" y="4334256"/>
            <a:ext cx="1773936" cy="8229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ECA0FF-F322-581D-9FF9-89D3914AF6A7}"/>
              </a:ext>
            </a:extLst>
          </p:cNvPr>
          <p:cNvSpPr txBox="1"/>
          <p:nvPr/>
        </p:nvSpPr>
        <p:spPr>
          <a:xfrm>
            <a:off x="4809744" y="4015329"/>
            <a:ext cx="208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Misspelt “</a:t>
            </a:r>
            <a:r>
              <a:rPr lang="en-GB" dirty="0" err="1">
                <a:solidFill>
                  <a:srgbClr val="FF0000"/>
                </a:solidFill>
              </a:rPr>
              <a:t>MsgBox</a:t>
            </a:r>
            <a:r>
              <a:rPr lang="en-GB" dirty="0">
                <a:solidFill>
                  <a:srgbClr val="FF00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837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8FE44-FFC7-3EBB-7CCD-13981751D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141B-E557-6D9C-FB9F-EC8BCE0C4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Syntax Error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377AB-4E61-8AC9-D759-CA74A8B8178A}"/>
              </a:ext>
            </a:extLst>
          </p:cNvPr>
          <p:cNvSpPr txBox="1"/>
          <p:nvPr/>
        </p:nvSpPr>
        <p:spPr>
          <a:xfrm>
            <a:off x="1357631" y="1843950"/>
            <a:ext cx="6540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Another example of this type of error: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63648-1499-DADA-BDC2-C22A12E97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523" y="2651664"/>
            <a:ext cx="4324954" cy="13717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FFA983-5299-AA22-C776-349102806E1B}"/>
              </a:ext>
            </a:extLst>
          </p:cNvPr>
          <p:cNvCxnSpPr>
            <a:cxnSpLocks/>
          </p:cNvCxnSpPr>
          <p:nvPr/>
        </p:nvCxnSpPr>
        <p:spPr>
          <a:xfrm flipH="1" flipV="1">
            <a:off x="6144768" y="4023455"/>
            <a:ext cx="246888" cy="6410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68E6F2-F0AE-BAC2-12BC-9CFE546374F5}"/>
              </a:ext>
            </a:extLst>
          </p:cNvPr>
          <p:cNvSpPr txBox="1"/>
          <p:nvPr/>
        </p:nvSpPr>
        <p:spPr>
          <a:xfrm>
            <a:off x="5029200" y="4765137"/>
            <a:ext cx="307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Missing quotation marks (“”)</a:t>
            </a:r>
          </a:p>
        </p:txBody>
      </p:sp>
    </p:spTree>
    <p:extLst>
      <p:ext uri="{BB962C8B-B14F-4D97-AF65-F5344CB8AC3E}">
        <p14:creationId xmlns:p14="http://schemas.microsoft.com/office/powerpoint/2010/main" val="131622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6671F-8D47-B918-3B2E-33CA8F7AB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0D26-5148-3AB6-E4F1-73A851352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Execution Error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23274-9B70-5924-CC38-A9C4198828D5}"/>
              </a:ext>
            </a:extLst>
          </p:cNvPr>
          <p:cNvSpPr txBox="1"/>
          <p:nvPr/>
        </p:nvSpPr>
        <p:spPr>
          <a:xfrm>
            <a:off x="1357631" y="1843950"/>
            <a:ext cx="65405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an error which will only occur while the program is running: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Also known as a “runtime error”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Happens when the program is </a:t>
            </a:r>
            <a:r>
              <a:rPr lang="en-GB" b="1" dirty="0"/>
              <a:t>asked to do something it can’t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r>
              <a:rPr lang="en-GB" dirty="0"/>
              <a:t>For example: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F93AA5-182F-BCF3-CF78-D436CEE4A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510" y="4152274"/>
            <a:ext cx="3810691" cy="244505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8795A2-567E-4780-222B-AA04079ED79B}"/>
              </a:ext>
            </a:extLst>
          </p:cNvPr>
          <p:cNvCxnSpPr>
            <a:cxnSpLocks/>
          </p:cNvCxnSpPr>
          <p:nvPr/>
        </p:nvCxnSpPr>
        <p:spPr>
          <a:xfrm flipH="1">
            <a:off x="3895344" y="4983480"/>
            <a:ext cx="1773936" cy="8229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A95ACD-E1EB-9091-FC12-B973DB2AC838}"/>
              </a:ext>
            </a:extLst>
          </p:cNvPr>
          <p:cNvSpPr txBox="1"/>
          <p:nvPr/>
        </p:nvSpPr>
        <p:spPr>
          <a:xfrm>
            <a:off x="5669280" y="4664553"/>
            <a:ext cx="179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Division by zero</a:t>
            </a:r>
          </a:p>
        </p:txBody>
      </p:sp>
    </p:spTree>
    <p:extLst>
      <p:ext uri="{BB962C8B-B14F-4D97-AF65-F5344CB8AC3E}">
        <p14:creationId xmlns:p14="http://schemas.microsoft.com/office/powerpoint/2010/main" val="255012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0B955-A052-017B-3919-40551D47E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3BB4-8416-2E37-58C7-5DEFCE5B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Execution Error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1D3C2-5ED1-E9D7-08A2-5FA466F320AE}"/>
              </a:ext>
            </a:extLst>
          </p:cNvPr>
          <p:cNvSpPr txBox="1"/>
          <p:nvPr/>
        </p:nvSpPr>
        <p:spPr>
          <a:xfrm>
            <a:off x="1357631" y="1843950"/>
            <a:ext cx="6540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Another example of this type of error: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FF6AC-AF32-F426-D626-1B1561F10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367" y="4828032"/>
            <a:ext cx="5457266" cy="1685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1FCF2C-F395-4C32-2B9F-2AB312CF9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997" y="2499425"/>
            <a:ext cx="5540006" cy="188698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1B24C5-FFBD-D535-4420-0F55DFFBEE52}"/>
              </a:ext>
            </a:extLst>
          </p:cNvPr>
          <p:cNvCxnSpPr>
            <a:cxnSpLocks/>
          </p:cNvCxnSpPr>
          <p:nvPr/>
        </p:nvCxnSpPr>
        <p:spPr>
          <a:xfrm flipH="1" flipV="1">
            <a:off x="3904488" y="3701824"/>
            <a:ext cx="1883664" cy="5029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B0E7CB-C6C5-BEAC-25AB-81252FA2A056}"/>
              </a:ext>
            </a:extLst>
          </p:cNvPr>
          <p:cNvSpPr txBox="1"/>
          <p:nvPr/>
        </p:nvSpPr>
        <p:spPr>
          <a:xfrm>
            <a:off x="5788152" y="4053225"/>
            <a:ext cx="179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Out of range</a:t>
            </a:r>
          </a:p>
        </p:txBody>
      </p:sp>
    </p:spTree>
    <p:extLst>
      <p:ext uri="{BB962C8B-B14F-4D97-AF65-F5344CB8AC3E}">
        <p14:creationId xmlns:p14="http://schemas.microsoft.com/office/powerpoint/2010/main" val="290689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94678-95BD-CD1A-1A3C-C07CC3F2D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C132F-17AB-BBC8-22E7-BB0970C6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Execution Error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A5EDBF-5E23-7453-5D3E-F70E1820953C}"/>
              </a:ext>
            </a:extLst>
          </p:cNvPr>
          <p:cNvSpPr txBox="1"/>
          <p:nvPr/>
        </p:nvSpPr>
        <p:spPr>
          <a:xfrm>
            <a:off x="1357631" y="1843950"/>
            <a:ext cx="6540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Another common example: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28B4F1-4CB4-B67C-4D6D-27617F681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608" y="2697992"/>
            <a:ext cx="4414784" cy="1164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93146A-2910-3850-DBED-B74F3CD5C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53" y="4617708"/>
            <a:ext cx="3439005" cy="1505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D8B725-7D41-E92D-CE9F-1D5E7E5B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997" y="4584729"/>
            <a:ext cx="4631963" cy="153813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D7559E-6ECD-8C77-1853-715D7CCAD5AB}"/>
              </a:ext>
            </a:extLst>
          </p:cNvPr>
          <p:cNvCxnSpPr>
            <a:cxnSpLocks/>
          </p:cNvCxnSpPr>
          <p:nvPr/>
        </p:nvCxnSpPr>
        <p:spPr>
          <a:xfrm>
            <a:off x="1188720" y="4215384"/>
            <a:ext cx="168911" cy="15453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E1249C-2936-A791-DCAF-D0A2B421D2DE}"/>
              </a:ext>
            </a:extLst>
          </p:cNvPr>
          <p:cNvSpPr txBox="1"/>
          <p:nvPr/>
        </p:nvSpPr>
        <p:spPr>
          <a:xfrm>
            <a:off x="147922" y="3766470"/>
            <a:ext cx="208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Incorrect data type</a:t>
            </a:r>
          </a:p>
        </p:txBody>
      </p:sp>
    </p:spTree>
    <p:extLst>
      <p:ext uri="{BB962C8B-B14F-4D97-AF65-F5344CB8AC3E}">
        <p14:creationId xmlns:p14="http://schemas.microsoft.com/office/powerpoint/2010/main" val="298238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EDF90-4AC2-4C89-82EC-311ACCCC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82977-E56C-4C05-85C3-F38663F4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Logic Error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B83B6-13FE-00C5-001F-51E97CD2EF21}"/>
              </a:ext>
            </a:extLst>
          </p:cNvPr>
          <p:cNvSpPr txBox="1"/>
          <p:nvPr/>
        </p:nvSpPr>
        <p:spPr>
          <a:xfrm>
            <a:off x="1357631" y="1843950"/>
            <a:ext cx="65405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an error which is </a:t>
            </a:r>
            <a:r>
              <a:rPr lang="en-GB" b="1" dirty="0"/>
              <a:t>least obvious to see</a:t>
            </a:r>
            <a:r>
              <a:rPr lang="en-GB" dirty="0"/>
              <a:t>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program will run completely 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 won’t be any crashes or error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you will get </a:t>
            </a:r>
            <a:r>
              <a:rPr lang="en-GB" b="1" dirty="0"/>
              <a:t>unexpected results</a:t>
            </a:r>
            <a:endParaRPr lang="en-GB" dirty="0"/>
          </a:p>
          <a:p>
            <a:endParaRPr lang="en-GB" dirty="0"/>
          </a:p>
          <a:p>
            <a:r>
              <a:rPr lang="en-GB" dirty="0"/>
              <a:t>Example: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5C2FE1-83B8-87BD-4286-1EA9A1F06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12" y="4250509"/>
            <a:ext cx="6540575" cy="192467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6418D4-861B-DC1C-A39C-0FE21ABB6954}"/>
              </a:ext>
            </a:extLst>
          </p:cNvPr>
          <p:cNvCxnSpPr>
            <a:cxnSpLocks/>
          </p:cNvCxnSpPr>
          <p:nvPr/>
        </p:nvCxnSpPr>
        <p:spPr>
          <a:xfrm flipH="1">
            <a:off x="2981791" y="4078224"/>
            <a:ext cx="2551176" cy="12527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0DB7B0-FEB7-1802-B7F3-72E26C1ECA92}"/>
              </a:ext>
            </a:extLst>
          </p:cNvPr>
          <p:cNvSpPr txBox="1"/>
          <p:nvPr/>
        </p:nvSpPr>
        <p:spPr>
          <a:xfrm>
            <a:off x="5532967" y="3668916"/>
            <a:ext cx="2115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If it’s over 20, wear a jacket???</a:t>
            </a:r>
          </a:p>
        </p:txBody>
      </p:sp>
    </p:spTree>
    <p:extLst>
      <p:ext uri="{BB962C8B-B14F-4D97-AF65-F5344CB8AC3E}">
        <p14:creationId xmlns:p14="http://schemas.microsoft.com/office/powerpoint/2010/main" val="109732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7A92F-E0B2-8EE9-5694-AEE621774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FCF7D-5263-AF16-8690-146420EA8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Logic Error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ABEEA-2108-CECE-4824-2A13F764AA57}"/>
              </a:ext>
            </a:extLst>
          </p:cNvPr>
          <p:cNvSpPr txBox="1"/>
          <p:nvPr/>
        </p:nvSpPr>
        <p:spPr>
          <a:xfrm>
            <a:off x="1357631" y="1843950"/>
            <a:ext cx="6540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Another example of this type of error: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9E1D0-3524-5140-DD9B-82CA0AA58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983" y="2636585"/>
            <a:ext cx="5120033" cy="29229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7B8E0A-BF2D-110A-EDA0-8A67C96D07DB}"/>
              </a:ext>
            </a:extLst>
          </p:cNvPr>
          <p:cNvCxnSpPr>
            <a:cxnSpLocks/>
          </p:cNvCxnSpPr>
          <p:nvPr/>
        </p:nvCxnSpPr>
        <p:spPr>
          <a:xfrm flipH="1">
            <a:off x="4234519" y="3429000"/>
            <a:ext cx="1837097" cy="11612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5D800B-0297-D788-9109-88A0117A963A}"/>
              </a:ext>
            </a:extLst>
          </p:cNvPr>
          <p:cNvSpPr txBox="1"/>
          <p:nvPr/>
        </p:nvSpPr>
        <p:spPr>
          <a:xfrm>
            <a:off x="6165288" y="2636585"/>
            <a:ext cx="2993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You should have a good grade </a:t>
            </a:r>
            <a:r>
              <a:rPr lang="en-GB" b="1" dirty="0">
                <a:solidFill>
                  <a:srgbClr val="FF0000"/>
                </a:solidFill>
              </a:rPr>
              <a:t>AND</a:t>
            </a:r>
            <a:r>
              <a:rPr lang="en-GB" dirty="0">
                <a:solidFill>
                  <a:srgbClr val="FF0000"/>
                </a:solidFill>
              </a:rPr>
              <a:t> a high attendance to pass.</a:t>
            </a:r>
          </a:p>
        </p:txBody>
      </p:sp>
    </p:spTree>
    <p:extLst>
      <p:ext uri="{BB962C8B-B14F-4D97-AF65-F5344CB8AC3E}">
        <p14:creationId xmlns:p14="http://schemas.microsoft.com/office/powerpoint/2010/main" val="93599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F28DB-27D7-A433-D5A6-067EF6DC0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40C73-D0F7-8DAA-1744-E2C32B69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intentions and success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0535C-A1B7-59BC-C502-2DEA4CEF4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0275" y="2221352"/>
            <a:ext cx="2943225" cy="823912"/>
          </a:xfrm>
        </p:spPr>
        <p:txBody>
          <a:bodyPr anchor="ctr"/>
          <a:lstStyle/>
          <a:p>
            <a:r>
              <a:rPr lang="en-GB" sz="2400" dirty="0"/>
              <a:t>I am learning…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79DC7-95A6-6A34-20FE-5D3091835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279023"/>
            <a:ext cx="2943225" cy="2802800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About the Testing stage of software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 to use a test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About software errors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E7FB03-D905-EBC6-B304-4DA966E948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7630" y="2217741"/>
            <a:ext cx="2957720" cy="823912"/>
          </a:xfrm>
        </p:spPr>
        <p:txBody>
          <a:bodyPr anchor="ctr"/>
          <a:lstStyle/>
          <a:p>
            <a:r>
              <a:rPr lang="en-GB" sz="2400" dirty="0"/>
              <a:t>I can…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C9242-7985-4657-67D0-6AF98F6917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279023"/>
            <a:ext cx="2957720" cy="344245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Use a test table to test a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Describe and identify different types of errors in software</a:t>
            </a:r>
          </a:p>
        </p:txBody>
      </p:sp>
    </p:spTree>
    <p:extLst>
      <p:ext uri="{BB962C8B-B14F-4D97-AF65-F5344CB8AC3E}">
        <p14:creationId xmlns:p14="http://schemas.microsoft.com/office/powerpoint/2010/main" val="4116069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C21C1-B79D-AD03-4EAE-D2542FF33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CA64-873A-D0FF-B9BC-047C4A17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intentions and success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9065B-2239-5666-C525-8AC7E30D1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0275" y="2221352"/>
            <a:ext cx="2943225" cy="823912"/>
          </a:xfrm>
        </p:spPr>
        <p:txBody>
          <a:bodyPr anchor="ctr"/>
          <a:lstStyle/>
          <a:p>
            <a:r>
              <a:rPr lang="en-GB" sz="2400" dirty="0"/>
              <a:t>I am learning…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F8EBB-712D-FA69-3F85-6C3C4D916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279023"/>
            <a:ext cx="2943225" cy="2802800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About the Testing stage of software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 to use a test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About software errors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2F969-28CF-3476-B018-2C7279196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7630" y="2217741"/>
            <a:ext cx="2957720" cy="823912"/>
          </a:xfrm>
        </p:spPr>
        <p:txBody>
          <a:bodyPr anchor="ctr"/>
          <a:lstStyle/>
          <a:p>
            <a:r>
              <a:rPr lang="en-GB" sz="2400" dirty="0"/>
              <a:t>I can…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59522-523D-64B6-2A66-6AD09301A8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279023"/>
            <a:ext cx="2957720" cy="344245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Use a test table to test a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Describe and identify different types of errors in software</a:t>
            </a:r>
          </a:p>
        </p:txBody>
      </p:sp>
    </p:spTree>
    <p:extLst>
      <p:ext uri="{BB962C8B-B14F-4D97-AF65-F5344CB8AC3E}">
        <p14:creationId xmlns:p14="http://schemas.microsoft.com/office/powerpoint/2010/main" val="1017054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87698-A108-A789-FF04-5399523ED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2030" y="4434840"/>
            <a:ext cx="3984497" cy="1122202"/>
          </a:xfrm>
        </p:spPr>
        <p:txBody>
          <a:bodyPr/>
          <a:lstStyle/>
          <a:p>
            <a:r>
              <a:rPr lang="en-GB" dirty="0"/>
              <a:t>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8D7CA-3C16-0295-286D-6294A3D7BD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N5 - Software Design &amp; Development</a:t>
            </a:r>
          </a:p>
        </p:txBody>
      </p: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D19658CA-3BC1-9992-EF53-311BDAB64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4278" y="3429000"/>
            <a:ext cx="1233659" cy="123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65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32440-FC55-16CF-65C7-D2866B159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07B4-CF33-472C-5D8E-7ABC8C61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06B379-25C3-234A-E6E4-95ADBF837C21}"/>
              </a:ext>
            </a:extLst>
          </p:cNvPr>
          <p:cNvSpPr txBox="1"/>
          <p:nvPr/>
        </p:nvSpPr>
        <p:spPr>
          <a:xfrm>
            <a:off x="1378603" y="1831367"/>
            <a:ext cx="65405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"/>
            <a:r>
              <a:rPr lang="en-GB" dirty="0"/>
              <a:t>An algorithm is a set of </a:t>
            </a:r>
            <a:r>
              <a:rPr lang="en-GB" b="1" dirty="0"/>
              <a:t>step-by-step instructions</a:t>
            </a:r>
            <a:r>
              <a:rPr lang="en-GB" dirty="0"/>
              <a:t> for a computer to perform a specific task.</a:t>
            </a:r>
          </a:p>
          <a:p>
            <a:pPr marL="27305"/>
            <a:endParaRPr lang="en-GB" dirty="0"/>
          </a:p>
          <a:p>
            <a:pPr marL="27305"/>
            <a:r>
              <a:rPr lang="en-GB" dirty="0"/>
              <a:t>There are </a:t>
            </a:r>
            <a:r>
              <a:rPr lang="en-GB" b="1" dirty="0"/>
              <a:t>three</a:t>
            </a:r>
            <a:r>
              <a:rPr lang="en-GB" dirty="0"/>
              <a:t> algorithms you need to know in National 5.</a:t>
            </a:r>
          </a:p>
          <a:p>
            <a:pPr marL="27305"/>
            <a:endParaRPr lang="en-GB" dirty="0"/>
          </a:p>
          <a:p>
            <a:pPr marL="27305"/>
            <a:r>
              <a:rPr lang="en-GB" b="1" dirty="0"/>
              <a:t>Traversing a 1-D Array:</a:t>
            </a:r>
          </a:p>
          <a:p>
            <a:pPr marL="313055" indent="-285750">
              <a:buFont typeface="Arial" panose="020B0604020202020204" pitchFamily="34" charset="0"/>
              <a:buChar char="•"/>
            </a:pPr>
            <a:r>
              <a:rPr lang="en-GB" dirty="0"/>
              <a:t>Going through an array one-by-one</a:t>
            </a:r>
          </a:p>
          <a:p>
            <a:pPr marL="27305"/>
            <a:endParaRPr lang="en-GB" dirty="0"/>
          </a:p>
          <a:p>
            <a:pPr marL="27305"/>
            <a:r>
              <a:rPr lang="en-GB" b="1" dirty="0"/>
              <a:t>Input validation:</a:t>
            </a:r>
          </a:p>
          <a:p>
            <a:pPr marL="313055" indent="-285750">
              <a:buFont typeface="Arial" panose="020B0604020202020204" pitchFamily="34" charset="0"/>
              <a:buChar char="•"/>
            </a:pPr>
            <a:r>
              <a:rPr lang="en-GB" dirty="0"/>
              <a:t>Checking a value until it is acceptable</a:t>
            </a:r>
          </a:p>
          <a:p>
            <a:pPr marL="27305"/>
            <a:endParaRPr lang="en-GB" dirty="0"/>
          </a:p>
          <a:p>
            <a:pPr marL="27305"/>
            <a:r>
              <a:rPr lang="en-GB" b="1" dirty="0"/>
              <a:t>Running total:</a:t>
            </a:r>
          </a:p>
          <a:p>
            <a:pPr marL="313055" indent="-285750">
              <a:buFont typeface="Arial" panose="020B0604020202020204" pitchFamily="34" charset="0"/>
              <a:buChar char="•"/>
            </a:pPr>
            <a:r>
              <a:rPr lang="en-GB" dirty="0"/>
              <a:t>Keeping a sum/total as the program runs</a:t>
            </a:r>
          </a:p>
          <a:p>
            <a:pPr marL="313055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US" dirty="0"/>
          </a:p>
        </p:txBody>
      </p:sp>
      <p:pic>
        <p:nvPicPr>
          <p:cNvPr id="4" name="Picture 2" descr="Ideas Machine Cartoon PNG &amp; SVG Design For T-Shirts">
            <a:extLst>
              <a:ext uri="{FF2B5EF4-FFF2-40B4-BE49-F238E27FC236}">
                <a16:creationId xmlns:a16="http://schemas.microsoft.com/office/drawing/2014/main" id="{A75980FC-031C-C73E-3742-A32C7DA26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877" y="3725429"/>
            <a:ext cx="1571368" cy="157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60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FB522-CFA7-0B36-6631-98000E959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4184-4B55-793E-B1E7-1096A4F33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Example Program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67D0C-3054-92A6-6263-0F7B88A4B8B0}"/>
              </a:ext>
            </a:extLst>
          </p:cNvPr>
          <p:cNvSpPr txBox="1"/>
          <p:nvPr/>
        </p:nvSpPr>
        <p:spPr>
          <a:xfrm>
            <a:off x="1357631" y="1843950"/>
            <a:ext cx="65405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"/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Line 1</a:t>
            </a:r>
            <a:r>
              <a:rPr lang="en-GB" dirty="0"/>
              <a:t>	DECLARE </a:t>
            </a:r>
            <a:r>
              <a:rPr lang="en-GB" b="1" dirty="0">
                <a:solidFill>
                  <a:schemeClr val="accent4"/>
                </a:solidFill>
              </a:rPr>
              <a:t>bananas</a:t>
            </a:r>
            <a:r>
              <a:rPr lang="en-GB" dirty="0"/>
              <a:t> INITIALLY </a:t>
            </a:r>
            <a:r>
              <a:rPr lang="en-GB" b="1" dirty="0">
                <a:solidFill>
                  <a:schemeClr val="accent5"/>
                </a:solidFill>
              </a:rPr>
              <a:t>0</a:t>
            </a:r>
          </a:p>
          <a:p>
            <a:pPr marL="27305"/>
            <a:endParaRPr lang="en-GB" dirty="0"/>
          </a:p>
          <a:p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Line 2</a:t>
            </a:r>
            <a:r>
              <a:rPr lang="en-GB" dirty="0"/>
              <a:t>	RECEIVE </a:t>
            </a:r>
            <a:r>
              <a:rPr lang="en-GB" b="1" dirty="0">
                <a:solidFill>
                  <a:schemeClr val="accent4"/>
                </a:solidFill>
              </a:rPr>
              <a:t>bananas</a:t>
            </a:r>
            <a:r>
              <a:rPr lang="en-GB" dirty="0"/>
              <a:t> FROM KEYBOARD</a:t>
            </a:r>
          </a:p>
          <a:p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Line 3</a:t>
            </a:r>
            <a:r>
              <a:rPr lang="en-GB" dirty="0"/>
              <a:t>	WHILE </a:t>
            </a:r>
            <a:r>
              <a:rPr lang="en-GB" b="1" dirty="0">
                <a:solidFill>
                  <a:schemeClr val="accent4"/>
                </a:solidFill>
              </a:rPr>
              <a:t>bananas</a:t>
            </a:r>
            <a:r>
              <a:rPr lang="en-GB" dirty="0"/>
              <a:t> ˂ </a:t>
            </a:r>
            <a:r>
              <a:rPr lang="en-GB" b="1" dirty="0">
                <a:solidFill>
                  <a:schemeClr val="accent5"/>
                </a:solidFill>
              </a:rPr>
              <a:t>0</a:t>
            </a:r>
            <a:r>
              <a:rPr lang="en-GB" dirty="0"/>
              <a:t> OR </a:t>
            </a:r>
            <a:r>
              <a:rPr lang="en-GB" b="1" dirty="0">
                <a:solidFill>
                  <a:schemeClr val="accent4"/>
                </a:solidFill>
              </a:rPr>
              <a:t>bananas</a:t>
            </a:r>
            <a:r>
              <a:rPr lang="en-GB" dirty="0"/>
              <a:t> ˃ </a:t>
            </a:r>
            <a:r>
              <a:rPr lang="en-GB" b="1" dirty="0">
                <a:solidFill>
                  <a:schemeClr val="accent5"/>
                </a:solidFill>
              </a:rPr>
              <a:t>10</a:t>
            </a:r>
            <a:r>
              <a:rPr lang="en-GB" dirty="0"/>
              <a:t> DO</a:t>
            </a:r>
          </a:p>
          <a:p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Line 4</a:t>
            </a:r>
            <a:r>
              <a:rPr lang="en-GB" dirty="0"/>
              <a:t>	    SEND </a:t>
            </a:r>
            <a:r>
              <a:rPr lang="en-GB" b="1" dirty="0">
                <a:solidFill>
                  <a:schemeClr val="accent6"/>
                </a:solidFill>
              </a:rPr>
              <a:t>“We have 10 bananas in stock” </a:t>
            </a:r>
            <a:r>
              <a:rPr lang="en-GB" dirty="0"/>
              <a:t>TO DISPLAY</a:t>
            </a:r>
          </a:p>
          <a:p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Line 5</a:t>
            </a:r>
            <a:r>
              <a:rPr lang="en-GB" dirty="0"/>
              <a:t>	    RECEIVE </a:t>
            </a:r>
            <a:r>
              <a:rPr lang="en-GB" b="1" dirty="0">
                <a:solidFill>
                  <a:schemeClr val="accent4"/>
                </a:solidFill>
              </a:rPr>
              <a:t>bananas</a:t>
            </a:r>
            <a:r>
              <a:rPr lang="en-GB" dirty="0"/>
              <a:t> FROM KEYBOARD</a:t>
            </a:r>
          </a:p>
          <a:p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Line 6</a:t>
            </a:r>
            <a:r>
              <a:rPr lang="en-GB" dirty="0"/>
              <a:t>	END WHILE</a:t>
            </a:r>
          </a:p>
          <a:p>
            <a:endParaRPr lang="en-GB" dirty="0"/>
          </a:p>
          <a:p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Line 7</a:t>
            </a:r>
            <a:r>
              <a:rPr lang="en-GB" dirty="0"/>
              <a:t>	SEND </a:t>
            </a:r>
            <a:r>
              <a:rPr lang="en-GB" b="1" dirty="0">
                <a:solidFill>
                  <a:schemeClr val="accent4"/>
                </a:solidFill>
              </a:rPr>
              <a:t>bananas</a:t>
            </a:r>
            <a:r>
              <a:rPr lang="en-GB" dirty="0"/>
              <a:t> &amp; </a:t>
            </a:r>
            <a:r>
              <a:rPr lang="en-GB" b="1" dirty="0">
                <a:solidFill>
                  <a:schemeClr val="accent6"/>
                </a:solidFill>
              </a:rPr>
              <a:t>“ added to basket” </a:t>
            </a:r>
            <a:r>
              <a:rPr lang="en-GB" dirty="0"/>
              <a:t>TO DISPLAY</a:t>
            </a:r>
          </a:p>
          <a:p>
            <a:endParaRPr lang="en-GB" dirty="0"/>
          </a:p>
          <a:p>
            <a:r>
              <a:rPr lang="en-GB" dirty="0"/>
              <a:t>What are the acceptable inputs the user can enter?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84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-2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0.75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“apples”</a:t>
            </a:r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B7919FCC-BDD7-8159-9EFB-CEE79C45B5C2}"/>
              </a:ext>
            </a:extLst>
          </p:cNvPr>
          <p:cNvSpPr/>
          <p:nvPr/>
        </p:nvSpPr>
        <p:spPr>
          <a:xfrm>
            <a:off x="1990287" y="5182660"/>
            <a:ext cx="402672" cy="260058"/>
          </a:xfrm>
          <a:prstGeom prst="smileyFac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58CADBE9-1012-5FC7-1B2B-FE17A738F52A}"/>
              </a:ext>
            </a:extLst>
          </p:cNvPr>
          <p:cNvSpPr/>
          <p:nvPr/>
        </p:nvSpPr>
        <p:spPr>
          <a:xfrm>
            <a:off x="2059497" y="5457038"/>
            <a:ext cx="264253" cy="26005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7748B64A-54D0-3035-7F60-3D54B0D9022A}"/>
              </a:ext>
            </a:extLst>
          </p:cNvPr>
          <p:cNvSpPr/>
          <p:nvPr/>
        </p:nvSpPr>
        <p:spPr>
          <a:xfrm>
            <a:off x="2067884" y="5746458"/>
            <a:ext cx="264253" cy="26005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EE1F2C98-E3C8-CB2E-DB94-5EFC40589A37}"/>
              </a:ext>
            </a:extLst>
          </p:cNvPr>
          <p:cNvSpPr/>
          <p:nvPr/>
        </p:nvSpPr>
        <p:spPr>
          <a:xfrm>
            <a:off x="2217063" y="6023287"/>
            <a:ext cx="264253" cy="26005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DFCD2B22-8C69-6FE3-765F-7456D443B610}"/>
              </a:ext>
            </a:extLst>
          </p:cNvPr>
          <p:cNvSpPr/>
          <p:nvPr/>
        </p:nvSpPr>
        <p:spPr>
          <a:xfrm>
            <a:off x="2657761" y="6283345"/>
            <a:ext cx="264253" cy="26005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2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9CF2A-8945-AF67-61AD-9CFB6F165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58CB1-B29A-A1FD-7D8C-1D52CD90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B95EAB-7743-3B30-48A8-D221AE6EC584}"/>
              </a:ext>
            </a:extLst>
          </p:cNvPr>
          <p:cNvSpPr txBox="1"/>
          <p:nvPr/>
        </p:nvSpPr>
        <p:spPr>
          <a:xfrm>
            <a:off x="1357631" y="1843950"/>
            <a:ext cx="65405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Testing a program is very important as it helps to </a:t>
            </a:r>
            <a:r>
              <a:rPr lang="en-GB" b="1" dirty="0"/>
              <a:t>identify any errors/bugs</a:t>
            </a:r>
            <a:r>
              <a:rPr lang="en-GB" dirty="0"/>
              <a:t> that had been missed: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It ensures that the program </a:t>
            </a:r>
            <a:r>
              <a:rPr lang="en-GB" b="1" dirty="0"/>
              <a:t>works as expected </a:t>
            </a:r>
            <a:r>
              <a:rPr lang="en-GB" dirty="0"/>
              <a:t>and solves the problem that was specified</a:t>
            </a:r>
          </a:p>
          <a:p>
            <a:endParaRPr lang="en-GB" dirty="0"/>
          </a:p>
          <a:p>
            <a:r>
              <a:rPr lang="en-GB" dirty="0"/>
              <a:t>When a program has been implemented </a:t>
            </a:r>
            <a:r>
              <a:rPr lang="en-GB" b="1" dirty="0"/>
              <a:t>test data </a:t>
            </a:r>
            <a:r>
              <a:rPr lang="en-GB" dirty="0"/>
              <a:t>is created: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 data is data that is used to </a:t>
            </a:r>
            <a:r>
              <a:rPr lang="en-GB" b="1" dirty="0"/>
              <a:t>fully test that the program works correctly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i.e. what data is accepted? What data is not accepted?</a:t>
            </a:r>
          </a:p>
          <a:p>
            <a:endParaRPr lang="en-GB" dirty="0"/>
          </a:p>
        </p:txBody>
      </p:sp>
      <p:pic>
        <p:nvPicPr>
          <p:cNvPr id="10" name="Picture 9" descr="A bug on a leaf&#10;&#10;AI-generated content may be incorrect.">
            <a:extLst>
              <a:ext uri="{FF2B5EF4-FFF2-40B4-BE49-F238E27FC236}">
                <a16:creationId xmlns:a16="http://schemas.microsoft.com/office/drawing/2014/main" id="{069A012D-37FE-113C-6BF6-78971477D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43224" y="0"/>
            <a:ext cx="2030679" cy="163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FCB5B-A0A9-2212-2316-C3F9C072D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B19DA-C71A-EE4B-0843-D7BA1EFF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Test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B5E66D-3CAD-F22B-2B28-A73450BDBD13}"/>
              </a:ext>
            </a:extLst>
          </p:cNvPr>
          <p:cNvSpPr txBox="1"/>
          <p:nvPr/>
        </p:nvSpPr>
        <p:spPr>
          <a:xfrm>
            <a:off x="1357631" y="1843950"/>
            <a:ext cx="65405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There are </a:t>
            </a:r>
            <a:r>
              <a:rPr lang="en-GB" b="1" dirty="0"/>
              <a:t>three types</a:t>
            </a:r>
            <a:r>
              <a:rPr lang="en-GB" dirty="0"/>
              <a:t> of test data.</a:t>
            </a:r>
          </a:p>
          <a:p>
            <a:endParaRPr lang="en-GB" dirty="0"/>
          </a:p>
          <a:p>
            <a:r>
              <a:rPr lang="en-GB" sz="2400" b="1" dirty="0">
                <a:solidFill>
                  <a:srgbClr val="00B050"/>
                </a:solidFill>
              </a:rPr>
              <a:t>Normal</a:t>
            </a:r>
          </a:p>
          <a:p>
            <a:r>
              <a:rPr lang="en-GB" dirty="0"/>
              <a:t>Data that is </a:t>
            </a:r>
            <a:r>
              <a:rPr lang="en-GB" b="1" dirty="0"/>
              <a:t>within range</a:t>
            </a:r>
            <a:r>
              <a:rPr lang="en-GB" dirty="0"/>
              <a:t>, is the </a:t>
            </a:r>
            <a:r>
              <a:rPr lang="en-GB" b="1" dirty="0"/>
              <a:t>correct data type </a:t>
            </a:r>
            <a:r>
              <a:rPr lang="en-GB" dirty="0"/>
              <a:t>and should be accepted by the program.</a:t>
            </a:r>
            <a:endParaRPr lang="en-GB" sz="2400" b="1" dirty="0">
              <a:solidFill>
                <a:srgbClr val="00B050"/>
              </a:solidFill>
            </a:endParaRPr>
          </a:p>
          <a:p>
            <a:endParaRPr lang="en-GB" dirty="0">
              <a:solidFill>
                <a:srgbClr val="000000"/>
              </a:solidFill>
            </a:endParaRPr>
          </a:p>
          <a:p>
            <a:r>
              <a:rPr lang="en-GB" sz="2400" b="1" dirty="0">
                <a:solidFill>
                  <a:srgbClr val="FFC000"/>
                </a:solidFill>
              </a:rPr>
              <a:t>Extreme</a:t>
            </a:r>
          </a:p>
          <a:p>
            <a:r>
              <a:rPr lang="en-GB" dirty="0"/>
              <a:t>Data that is </a:t>
            </a:r>
            <a:r>
              <a:rPr lang="en-GB" b="1" dirty="0"/>
              <a:t>on the boundaries </a:t>
            </a:r>
            <a:r>
              <a:rPr lang="en-GB" dirty="0"/>
              <a:t>of what is allowed but should </a:t>
            </a:r>
            <a:r>
              <a:rPr lang="en-GB" b="1" dirty="0"/>
              <a:t>still be accepted </a:t>
            </a:r>
            <a:r>
              <a:rPr lang="en-GB" dirty="0"/>
              <a:t>by the program.</a:t>
            </a:r>
            <a:endParaRPr lang="en-GB" sz="2400" b="1" dirty="0">
              <a:solidFill>
                <a:srgbClr val="FFC000"/>
              </a:solidFill>
            </a:endParaRPr>
          </a:p>
          <a:p>
            <a:endParaRPr lang="en-GB" dirty="0">
              <a:solidFill>
                <a:srgbClr val="000000"/>
              </a:solidFill>
              <a:cs typeface="Calibri"/>
            </a:endParaRPr>
          </a:p>
          <a:p>
            <a:r>
              <a:rPr lang="en-GB" sz="2400" b="1" dirty="0">
                <a:solidFill>
                  <a:srgbClr val="FF0000"/>
                </a:solidFill>
              </a:rPr>
              <a:t>Exceptional</a:t>
            </a:r>
          </a:p>
          <a:p>
            <a:r>
              <a:rPr lang="en-GB" dirty="0"/>
              <a:t>Data that is </a:t>
            </a:r>
            <a:r>
              <a:rPr lang="en-GB" b="1" dirty="0"/>
              <a:t>out of range </a:t>
            </a:r>
            <a:r>
              <a:rPr lang="en-GB" dirty="0"/>
              <a:t>or the </a:t>
            </a:r>
            <a:r>
              <a:rPr lang="en-GB" b="1" dirty="0"/>
              <a:t>wrong data type</a:t>
            </a:r>
            <a:r>
              <a:rPr lang="en-GB" dirty="0"/>
              <a:t>. It should not be accepted and often ends in a program crashing.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845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7E742-CF0C-ED57-1A44-2142F661D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69AE0-EF00-DF66-17D7-01AEE4C11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Example Program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D36C1-5AF7-878C-8754-CD9E521FA639}"/>
              </a:ext>
            </a:extLst>
          </p:cNvPr>
          <p:cNvSpPr txBox="1"/>
          <p:nvPr/>
        </p:nvSpPr>
        <p:spPr>
          <a:xfrm>
            <a:off x="1357631" y="1843950"/>
            <a:ext cx="65405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"/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Line 1</a:t>
            </a:r>
            <a:r>
              <a:rPr lang="en-GB" dirty="0"/>
              <a:t>	DECLARE </a:t>
            </a:r>
            <a:r>
              <a:rPr lang="en-GB" b="1" dirty="0">
                <a:solidFill>
                  <a:schemeClr val="accent4"/>
                </a:solidFill>
              </a:rPr>
              <a:t>bananas</a:t>
            </a:r>
            <a:r>
              <a:rPr lang="en-GB" dirty="0"/>
              <a:t> INITIALLY </a:t>
            </a:r>
            <a:r>
              <a:rPr lang="en-GB" b="1" dirty="0">
                <a:solidFill>
                  <a:schemeClr val="accent5"/>
                </a:solidFill>
              </a:rPr>
              <a:t>0 (INTEGER)</a:t>
            </a:r>
          </a:p>
          <a:p>
            <a:pPr marL="27305"/>
            <a:endParaRPr lang="en-GB" dirty="0"/>
          </a:p>
          <a:p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Line 2</a:t>
            </a:r>
            <a:r>
              <a:rPr lang="en-GB" dirty="0"/>
              <a:t>	RECEIVE </a:t>
            </a:r>
            <a:r>
              <a:rPr lang="en-GB" b="1" dirty="0">
                <a:solidFill>
                  <a:schemeClr val="accent4"/>
                </a:solidFill>
              </a:rPr>
              <a:t>bananas</a:t>
            </a:r>
            <a:r>
              <a:rPr lang="en-GB" dirty="0"/>
              <a:t> FROM KEYBOARD</a:t>
            </a:r>
          </a:p>
          <a:p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Line 3</a:t>
            </a:r>
            <a:r>
              <a:rPr lang="en-GB" dirty="0"/>
              <a:t>	WHILE </a:t>
            </a:r>
            <a:r>
              <a:rPr lang="en-GB" b="1" dirty="0">
                <a:solidFill>
                  <a:schemeClr val="accent4"/>
                </a:solidFill>
              </a:rPr>
              <a:t>bananas</a:t>
            </a:r>
            <a:r>
              <a:rPr lang="en-GB" dirty="0"/>
              <a:t> ˂ </a:t>
            </a:r>
            <a:r>
              <a:rPr lang="en-GB" b="1" dirty="0">
                <a:solidFill>
                  <a:schemeClr val="accent5"/>
                </a:solidFill>
              </a:rPr>
              <a:t>0</a:t>
            </a:r>
            <a:r>
              <a:rPr lang="en-GB" dirty="0"/>
              <a:t> OR </a:t>
            </a:r>
            <a:r>
              <a:rPr lang="en-GB" b="1" dirty="0">
                <a:solidFill>
                  <a:schemeClr val="accent4"/>
                </a:solidFill>
              </a:rPr>
              <a:t>bananas</a:t>
            </a:r>
            <a:r>
              <a:rPr lang="en-GB" dirty="0"/>
              <a:t> ˃ </a:t>
            </a:r>
            <a:r>
              <a:rPr lang="en-GB" b="1" dirty="0">
                <a:solidFill>
                  <a:schemeClr val="accent5"/>
                </a:solidFill>
              </a:rPr>
              <a:t>10</a:t>
            </a:r>
            <a:r>
              <a:rPr lang="en-GB" dirty="0"/>
              <a:t> DO</a:t>
            </a:r>
          </a:p>
          <a:p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Line 4</a:t>
            </a:r>
            <a:r>
              <a:rPr lang="en-GB" dirty="0"/>
              <a:t>	    SEND </a:t>
            </a:r>
            <a:r>
              <a:rPr lang="en-GB" b="1" dirty="0">
                <a:solidFill>
                  <a:schemeClr val="accent6"/>
                </a:solidFill>
              </a:rPr>
              <a:t>“We have 10 bananas in stock” </a:t>
            </a:r>
            <a:r>
              <a:rPr lang="en-GB" dirty="0"/>
              <a:t>TO DISPLAY</a:t>
            </a:r>
          </a:p>
          <a:p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Line 5</a:t>
            </a:r>
            <a:r>
              <a:rPr lang="en-GB" dirty="0"/>
              <a:t>	    RECEIVE </a:t>
            </a:r>
            <a:r>
              <a:rPr lang="en-GB" b="1" dirty="0">
                <a:solidFill>
                  <a:schemeClr val="accent4"/>
                </a:solidFill>
              </a:rPr>
              <a:t>bananas</a:t>
            </a:r>
            <a:r>
              <a:rPr lang="en-GB" dirty="0"/>
              <a:t> FROM KEYBOARD</a:t>
            </a:r>
          </a:p>
          <a:p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Line 6</a:t>
            </a:r>
            <a:r>
              <a:rPr lang="en-GB" dirty="0"/>
              <a:t>	END WHILE</a:t>
            </a:r>
          </a:p>
          <a:p>
            <a:endParaRPr lang="en-GB" dirty="0"/>
          </a:p>
          <a:p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Line 7</a:t>
            </a:r>
            <a:r>
              <a:rPr lang="en-GB" dirty="0"/>
              <a:t>	SEND </a:t>
            </a:r>
            <a:r>
              <a:rPr lang="en-GB" b="1" dirty="0">
                <a:solidFill>
                  <a:schemeClr val="accent4"/>
                </a:solidFill>
              </a:rPr>
              <a:t>bananas</a:t>
            </a:r>
            <a:r>
              <a:rPr lang="en-GB" dirty="0"/>
              <a:t> &amp; </a:t>
            </a:r>
            <a:r>
              <a:rPr lang="en-GB" b="1" dirty="0">
                <a:solidFill>
                  <a:schemeClr val="accent6"/>
                </a:solidFill>
              </a:rPr>
              <a:t>“ added to basket” </a:t>
            </a:r>
            <a:r>
              <a:rPr lang="en-GB" dirty="0"/>
              <a:t>TO DISPLAY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EEA55CF-7224-EA1C-1FB1-FA1B26FC6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38736"/>
              </p:ext>
            </p:extLst>
          </p:nvPr>
        </p:nvGraphicFramePr>
        <p:xfrm>
          <a:off x="1579918" y="490359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0845284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384498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46127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Normal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FFC000"/>
                          </a:solidFill>
                        </a:rPr>
                        <a:t>Extreme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Exceptional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112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13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220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“Mr Wang”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600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26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AB4A6-3B19-3929-73C7-15515FCCB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9088-E199-D0E0-7CBC-E11BCF127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Test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AB7E1-C6CB-0EF1-296C-468BA4461950}"/>
              </a:ext>
            </a:extLst>
          </p:cNvPr>
          <p:cNvSpPr txBox="1"/>
          <p:nvPr/>
        </p:nvSpPr>
        <p:spPr>
          <a:xfrm>
            <a:off x="1357631" y="1843950"/>
            <a:ext cx="65405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 tables are used to fully test a program: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 a combination of </a:t>
            </a:r>
            <a:r>
              <a:rPr lang="en-GB" b="1" dirty="0">
                <a:solidFill>
                  <a:schemeClr val="accent6"/>
                </a:solidFill>
              </a:rPr>
              <a:t>normal</a:t>
            </a:r>
            <a:r>
              <a:rPr lang="en-GB" dirty="0"/>
              <a:t>, </a:t>
            </a:r>
            <a:r>
              <a:rPr lang="en-GB" b="1" dirty="0">
                <a:solidFill>
                  <a:schemeClr val="accent4"/>
                </a:solidFill>
              </a:rPr>
              <a:t>extreme</a:t>
            </a:r>
            <a:r>
              <a:rPr lang="en-GB" dirty="0"/>
              <a:t>, and </a:t>
            </a:r>
            <a:r>
              <a:rPr lang="en-GB" b="1" dirty="0">
                <a:solidFill>
                  <a:srgbClr val="FF0000"/>
                </a:solidFill>
              </a:rPr>
              <a:t>exceptional</a:t>
            </a:r>
            <a:r>
              <a:rPr lang="en-GB" dirty="0"/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Compare the </a:t>
            </a:r>
            <a:r>
              <a:rPr lang="en-GB" b="1" dirty="0"/>
              <a:t>expected result</a:t>
            </a:r>
            <a:r>
              <a:rPr lang="en-GB" dirty="0"/>
              <a:t> to the </a:t>
            </a:r>
            <a:r>
              <a:rPr lang="en-GB" b="1" dirty="0"/>
              <a:t>actual result</a:t>
            </a:r>
            <a:endParaRPr lang="en-GB" dirty="0"/>
          </a:p>
          <a:p>
            <a:endParaRPr lang="en-GB" dirty="0"/>
          </a:p>
          <a:p>
            <a:r>
              <a:rPr lang="en-GB" dirty="0"/>
              <a:t>Example test table for a program which asks the user to enter a number </a:t>
            </a:r>
            <a:r>
              <a:rPr lang="en-GB" b="1" dirty="0"/>
              <a:t>between 1 and 10</a:t>
            </a:r>
            <a:r>
              <a:rPr lang="en-GB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562EF1-5BD8-68C4-B5B2-02D0102E6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521059"/>
              </p:ext>
            </p:extLst>
          </p:nvPr>
        </p:nvGraphicFramePr>
        <p:xfrm>
          <a:off x="282428" y="4245061"/>
          <a:ext cx="8697984" cy="2273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664">
                  <a:extLst>
                    <a:ext uri="{9D8B030D-6E8A-4147-A177-3AD203B41FA5}">
                      <a16:colId xmlns:a16="http://schemas.microsoft.com/office/drawing/2014/main" val="879161243"/>
                    </a:ext>
                  </a:extLst>
                </a:gridCol>
                <a:gridCol w="1449664">
                  <a:extLst>
                    <a:ext uri="{9D8B030D-6E8A-4147-A177-3AD203B41FA5}">
                      <a16:colId xmlns:a16="http://schemas.microsoft.com/office/drawing/2014/main" val="803860555"/>
                    </a:ext>
                  </a:extLst>
                </a:gridCol>
                <a:gridCol w="1449664">
                  <a:extLst>
                    <a:ext uri="{9D8B030D-6E8A-4147-A177-3AD203B41FA5}">
                      <a16:colId xmlns:a16="http://schemas.microsoft.com/office/drawing/2014/main" val="1430353704"/>
                    </a:ext>
                  </a:extLst>
                </a:gridCol>
                <a:gridCol w="1449664">
                  <a:extLst>
                    <a:ext uri="{9D8B030D-6E8A-4147-A177-3AD203B41FA5}">
                      <a16:colId xmlns:a16="http://schemas.microsoft.com/office/drawing/2014/main" val="4082042858"/>
                    </a:ext>
                  </a:extLst>
                </a:gridCol>
                <a:gridCol w="1449664">
                  <a:extLst>
                    <a:ext uri="{9D8B030D-6E8A-4147-A177-3AD203B41FA5}">
                      <a16:colId xmlns:a16="http://schemas.microsoft.com/office/drawing/2014/main" val="407466512"/>
                    </a:ext>
                  </a:extLst>
                </a:gridCol>
                <a:gridCol w="1449664">
                  <a:extLst>
                    <a:ext uri="{9D8B030D-6E8A-4147-A177-3AD203B41FA5}">
                      <a16:colId xmlns:a16="http://schemas.microsoft.com/office/drawing/2014/main" val="1836412472"/>
                    </a:ext>
                  </a:extLst>
                </a:gridCol>
              </a:tblGrid>
              <a:tr h="568296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Test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Test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Test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Actual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Test 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251949"/>
                  </a:ext>
                </a:extLst>
              </a:tr>
              <a:tr h="568296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accent6"/>
                          </a:solidFill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i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Accepted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Accepted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accent6"/>
                          </a:solidFill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88782"/>
                  </a:ext>
                </a:extLst>
              </a:tr>
              <a:tr h="568296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accent4"/>
                          </a:solidFill>
                        </a:rPr>
                        <a:t>Extreme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i="1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Accepted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Accepted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accent6"/>
                          </a:solidFill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232903"/>
                  </a:ext>
                </a:extLst>
              </a:tr>
              <a:tr h="568296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FF0000"/>
                          </a:solidFill>
                        </a:rPr>
                        <a:t>Exceptional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i="1" dirty="0">
                          <a:solidFill>
                            <a:schemeClr val="tx1"/>
                          </a:solidFill>
                        </a:rPr>
                        <a:t>“AAAAA”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Program will crash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Program crashed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FF0000"/>
                          </a:solidFill>
                        </a:rPr>
                        <a:t>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401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593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47_TF22318419_Win32" id="{DA6E7C03-7C07-46B9-8D9D-F061C4AB5C28}" vid="{0874F78C-8308-4EE6-8F19-85387B8691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3074FC08804A458A8C8F0DC4C1E099" ma:contentTypeVersion="3" ma:contentTypeDescription="Create a new document." ma:contentTypeScope="" ma:versionID="c5f0b38251d317ab277e387d6b557b9b">
  <xsd:schema xmlns:xsd="http://www.w3.org/2001/XMLSchema" xmlns:xs="http://www.w3.org/2001/XMLSchema" xmlns:p="http://schemas.microsoft.com/office/2006/metadata/properties" xmlns:ns2="3f9ddf9c-6903-432b-b7b2-793712443b9a" targetNamespace="http://schemas.microsoft.com/office/2006/metadata/properties" ma:root="true" ma:fieldsID="921f147f580d21fb0753fb6d8f6b699d" ns2:_="">
    <xsd:import namespace="3f9ddf9c-6903-432b-b7b2-793712443b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ddf9c-6903-432b-b7b2-793712443b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BA3906-9696-4247-AC0D-DD5C26B2A70A}">
  <ds:schemaRefs>
    <ds:schemaRef ds:uri="16c05727-aa75-4e4a-9b5f-8a80a1165891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schemas.microsoft.com/office/infopath/2007/PartnerControls"/>
    <ds:schemaRef ds:uri="http://purl.org/dc/terms/"/>
    <ds:schemaRef ds:uri="230e9df3-be65-4c73-a93b-d1236ebd677e"/>
    <ds:schemaRef ds:uri="71af3243-3dd4-4a8d-8c0d-dd76da1f02a5"/>
    <ds:schemaRef ds:uri="http://www.w3.org/XML/1998/namespace"/>
    <ds:schemaRef ds:uri="934cf7c4-a8c2-490a-9333-978f88a726af"/>
    <ds:schemaRef ds:uri="48e28243-b2f4-431c-814c-64330afb3e26"/>
  </ds:schemaRefs>
</ds:datastoreItem>
</file>

<file path=customXml/itemProps2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31096E-F928-4A70-9B98-0FDF836C4B95}"/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2711</TotalTime>
  <Words>869</Words>
  <Application>Microsoft Office PowerPoint</Application>
  <PresentationFormat>On-screen Show (4:3)</PresentationFormat>
  <Paragraphs>198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Tenorite</vt:lpstr>
      <vt:lpstr>Monoline</vt:lpstr>
      <vt:lpstr>Starter Task</vt:lpstr>
      <vt:lpstr>Learning intentions and success criteria</vt:lpstr>
      <vt:lpstr>Testing</vt:lpstr>
      <vt:lpstr>Summary</vt:lpstr>
      <vt:lpstr>Example Program</vt:lpstr>
      <vt:lpstr>Testing</vt:lpstr>
      <vt:lpstr>Test Data</vt:lpstr>
      <vt:lpstr>Example Program</vt:lpstr>
      <vt:lpstr>Test Tables</vt:lpstr>
      <vt:lpstr>Errors</vt:lpstr>
      <vt:lpstr>Syntax Error</vt:lpstr>
      <vt:lpstr>Syntax Error</vt:lpstr>
      <vt:lpstr>Execution Error</vt:lpstr>
      <vt:lpstr>Execution Error</vt:lpstr>
      <vt:lpstr>Execution Error</vt:lpstr>
      <vt:lpstr>Logic Error</vt:lpstr>
      <vt:lpstr>Logic Error</vt:lpstr>
      <vt:lpstr>Learning intentions and 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Timothy Wang (student)</dc:creator>
  <cp:lastModifiedBy>Mr Wang</cp:lastModifiedBy>
  <cp:revision>231</cp:revision>
  <cp:lastPrinted>2025-08-18T09:52:00Z</cp:lastPrinted>
  <dcterms:created xsi:type="dcterms:W3CDTF">2025-02-10T23:03:02Z</dcterms:created>
  <dcterms:modified xsi:type="dcterms:W3CDTF">2025-10-22T15:47:21Z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0x010100CE3074FC08804A458A8C8F0DC4C1E099</vt:lpwstr>
  </property>
</Properties>
</file>